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3" r:id="rId8"/>
    <p:sldId id="332" r:id="rId9"/>
    <p:sldId id="334" r:id="rId10"/>
    <p:sldId id="298" r:id="rId11"/>
    <p:sldId id="262" r:id="rId12"/>
    <p:sldId id="263" r:id="rId13"/>
    <p:sldId id="299" r:id="rId14"/>
    <p:sldId id="302" r:id="rId15"/>
    <p:sldId id="264" r:id="rId16"/>
    <p:sldId id="266" r:id="rId17"/>
    <p:sldId id="265" r:id="rId18"/>
    <p:sldId id="276" r:id="rId19"/>
    <p:sldId id="303" r:id="rId20"/>
    <p:sldId id="293" r:id="rId21"/>
    <p:sldId id="277" r:id="rId22"/>
    <p:sldId id="284" r:id="rId23"/>
    <p:sldId id="269"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317" r:id="rId39"/>
    <p:sldId id="294" r:id="rId40"/>
    <p:sldId id="296" r:id="rId41"/>
    <p:sldId id="318" r:id="rId42"/>
    <p:sldId id="319" r:id="rId43"/>
    <p:sldId id="321" r:id="rId44"/>
    <p:sldId id="322" r:id="rId45"/>
    <p:sldId id="323" r:id="rId46"/>
    <p:sldId id="324" r:id="rId47"/>
    <p:sldId id="288" r:id="rId48"/>
    <p:sldId id="289" r:id="rId49"/>
    <p:sldId id="320" r:id="rId50"/>
    <p:sldId id="274" r:id="rId51"/>
    <p:sldId id="27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54" d="100"/>
          <a:sy n="54" d="100"/>
        </p:scale>
        <p:origin x="1320" y="4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6/11/relationships/changesInfo" Target="changesInfos/changesInfo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7/9/2024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Eshwanth</a:t>
            </a:r>
          </a:p>
          <a:p>
            <a:r>
              <a:rPr lang="en-US" dirty="0">
                <a:solidFill>
                  <a:schemeClr val="bg2"/>
                </a:solidFill>
                <a:latin typeface="Abadi" panose="020B0604020104020204" pitchFamily="34" charset="0"/>
                <a:ea typeface="SF Pro" pitchFamily="2" charset="0"/>
                <a:cs typeface="SF Pro" pitchFamily="2" charset="0"/>
              </a:rPr>
              <a:t>09/07/202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92500" lnSpcReduction="10000"/>
          </a:bodyPr>
          <a:lstStyle/>
          <a:p>
            <a:pPr marL="0" indent="0">
              <a:lnSpc>
                <a:spcPct val="100000"/>
              </a:lnSpc>
              <a:spcBef>
                <a:spcPts val="1400"/>
              </a:spcBef>
              <a:buNone/>
            </a:pPr>
            <a:r>
              <a:rPr lang="en-US" sz="1600" dirty="0"/>
              <a:t>This process involves fetching data from the SpaceX API to gather information on their rocket launches. The API response is parsed and converted into a structured </a:t>
            </a:r>
            <a:r>
              <a:rPr lang="en-US" sz="1600" dirty="0" err="1"/>
              <a:t>DataFrame</a:t>
            </a:r>
            <a:r>
              <a:rPr lang="en-US" sz="1600" dirty="0"/>
              <a:t> format. Custom functions are used to extract detailed launch information, which is then organized into a dictionary and subsequently built into a </a:t>
            </a:r>
            <a:r>
              <a:rPr lang="en-US" sz="1600" dirty="0" err="1"/>
              <a:t>DataFrame</a:t>
            </a:r>
            <a:r>
              <a:rPr lang="en-US" sz="1600" dirty="0"/>
              <a:t>. The </a:t>
            </a:r>
            <a:r>
              <a:rPr lang="en-US" sz="1600" dirty="0" err="1"/>
              <a:t>DataFrame</a:t>
            </a:r>
            <a:r>
              <a:rPr lang="en-US" sz="1600" dirty="0"/>
              <a:t> is filtered to include only Falcon 9 launches, and any missing values in the Payload Mass column are replaced with the mean value. Finally, the cleaned and processed data is exported to a CSV file for further analysis and reporting.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SpaceX API calls notebook </a:t>
            </a:r>
            <a:r>
              <a:rPr lang="en-US" sz="2200" dirty="0">
                <a:solidFill>
                  <a:srgbClr val="1C7DDB"/>
                </a:solidFill>
                <a:latin typeface="Abadi" panose="020B0604020104020204" pitchFamily="34" charset="0"/>
              </a:rPr>
              <a:t>(must include completed code cell and outcome cell),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endParaRPr lang="en-US" sz="2200" dirty="0">
              <a:solidFill>
                <a:schemeClr val="accent3">
                  <a:lumMod val="25000"/>
                </a:schemeClr>
              </a:solidFill>
              <a:latin typeface="Abadi"/>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Contents</a:t>
            </a:r>
          </a:p>
        </p:txBody>
      </p:sp>
      <p:graphicFrame>
        <p:nvGraphicFramePr>
          <p:cNvPr id="2" name="Table 1">
            <a:extLst>
              <a:ext uri="{FF2B5EF4-FFF2-40B4-BE49-F238E27FC236}">
                <a16:creationId xmlns:a16="http://schemas.microsoft.com/office/drawing/2014/main" id="{F764B825-F61D-EA8D-3D79-D56A5B168CCC}"/>
              </a:ext>
            </a:extLst>
          </p:cNvPr>
          <p:cNvGraphicFramePr>
            <a:graphicFrameLocks noGrp="1"/>
          </p:cNvGraphicFramePr>
          <p:nvPr>
            <p:extLst>
              <p:ext uri="{D42A27DB-BD31-4B8C-83A1-F6EECF244321}">
                <p14:modId xmlns:p14="http://schemas.microsoft.com/office/powerpoint/2010/main" val="1920990004"/>
              </p:ext>
            </p:extLst>
          </p:nvPr>
        </p:nvGraphicFramePr>
        <p:xfrm>
          <a:off x="770011" y="1816924"/>
          <a:ext cx="5797044" cy="4073237"/>
        </p:xfrm>
        <a:graphic>
          <a:graphicData uri="http://schemas.openxmlformats.org/drawingml/2006/table">
            <a:tbl>
              <a:tblPr firstRow="1" bandRow="1">
                <a:tableStyleId>{5C22544A-7EE6-4342-B048-85BDC9FD1C3A}</a:tableStyleId>
              </a:tblPr>
              <a:tblGrid>
                <a:gridCol w="714404">
                  <a:extLst>
                    <a:ext uri="{9D8B030D-6E8A-4147-A177-3AD203B41FA5}">
                      <a16:colId xmlns:a16="http://schemas.microsoft.com/office/drawing/2014/main" val="183649416"/>
                    </a:ext>
                  </a:extLst>
                </a:gridCol>
                <a:gridCol w="3150292">
                  <a:extLst>
                    <a:ext uri="{9D8B030D-6E8A-4147-A177-3AD203B41FA5}">
                      <a16:colId xmlns:a16="http://schemas.microsoft.com/office/drawing/2014/main" val="2397887593"/>
                    </a:ext>
                  </a:extLst>
                </a:gridCol>
                <a:gridCol w="1932348">
                  <a:extLst>
                    <a:ext uri="{9D8B030D-6E8A-4147-A177-3AD203B41FA5}">
                      <a16:colId xmlns:a16="http://schemas.microsoft.com/office/drawing/2014/main" val="2398372024"/>
                    </a:ext>
                  </a:extLst>
                </a:gridCol>
              </a:tblGrid>
              <a:tr h="579262">
                <a:tc>
                  <a:txBody>
                    <a:bodyPr/>
                    <a:lstStyle/>
                    <a:p>
                      <a:r>
                        <a:rPr lang="en-US" dirty="0" err="1">
                          <a:solidFill>
                            <a:schemeClr val="tx1"/>
                          </a:solidFill>
                        </a:rPr>
                        <a:t>S.No</a:t>
                      </a:r>
                      <a:endParaRPr lang="en-I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solidFill>
                            <a:schemeClr val="tx1"/>
                          </a:solidFill>
                        </a:rPr>
                        <a:t>Content</a:t>
                      </a:r>
                      <a:endParaRPr lang="en-I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solidFill>
                            <a:schemeClr val="tx1"/>
                          </a:solidFill>
                        </a:rPr>
                        <a:t>Page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560498035"/>
                  </a:ext>
                </a:extLst>
              </a:tr>
              <a:tr h="492373">
                <a:tc>
                  <a:txBody>
                    <a:bodyPr/>
                    <a:lstStyle/>
                    <a:p>
                      <a:r>
                        <a:rPr lang="en-US" dirty="0">
                          <a:solidFill>
                            <a:schemeClr val="tx1"/>
                          </a:solidFill>
                        </a:rPr>
                        <a:t>1</a:t>
                      </a:r>
                      <a:endParaRPr lang="en-I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solidFill>
                            <a:schemeClr val="tx1"/>
                          </a:solidFill>
                        </a:rPr>
                        <a:t>Executive Summary</a:t>
                      </a:r>
                      <a:endParaRPr lang="en-I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4341896"/>
                  </a:ext>
                </a:extLst>
              </a:tr>
              <a:tr h="446032">
                <a:tc>
                  <a:txBody>
                    <a:bodyPr/>
                    <a:lstStyle/>
                    <a:p>
                      <a:r>
                        <a:rPr lang="en-US" dirty="0">
                          <a:solidFill>
                            <a:schemeClr val="tx1"/>
                          </a:solidFill>
                        </a:rPr>
                        <a:t>2</a:t>
                      </a:r>
                      <a:endParaRPr lang="en-I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solidFill>
                            <a:schemeClr val="tx1"/>
                          </a:solidFill>
                        </a:rPr>
                        <a:t>Introduction</a:t>
                      </a:r>
                      <a:endParaRPr lang="en-I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solidFill>
                            <a:schemeClr val="tx1"/>
                          </a:solidFill>
                        </a:rPr>
                        <a:t>4</a:t>
                      </a:r>
                      <a:endParaRPr lang="en-I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77506986"/>
                  </a:ext>
                </a:extLst>
              </a:tr>
              <a:tr h="446032">
                <a:tc>
                  <a:txBody>
                    <a:bodyPr/>
                    <a:lstStyle/>
                    <a:p>
                      <a:r>
                        <a:rPr lang="en-US" dirty="0">
                          <a:solidFill>
                            <a:schemeClr val="tx1"/>
                          </a:solidFill>
                        </a:rPr>
                        <a:t>3</a:t>
                      </a:r>
                      <a:endParaRPr lang="en-I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solidFill>
                            <a:schemeClr val="tx1"/>
                          </a:solidFill>
                        </a:rPr>
                        <a:t>Methodology</a:t>
                      </a:r>
                      <a:endParaRPr lang="en-I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solidFill>
                            <a:schemeClr val="tx1"/>
                          </a:solidFill>
                        </a:rPr>
                        <a:t>6</a:t>
                      </a:r>
                      <a:endParaRPr lang="en-I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674594774"/>
                  </a:ext>
                </a:extLst>
              </a:tr>
              <a:tr h="1116054">
                <a:tc>
                  <a:txBody>
                    <a:bodyPr/>
                    <a:lstStyle/>
                    <a:p>
                      <a:r>
                        <a:rPr lang="en-US" dirty="0">
                          <a:solidFill>
                            <a:schemeClr val="tx1"/>
                          </a:solidFill>
                        </a:rPr>
                        <a:t>4</a:t>
                      </a:r>
                      <a:endParaRPr lang="en-I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solidFill>
                            <a:schemeClr val="tx1"/>
                          </a:solidFill>
                        </a:rPr>
                        <a:t>Results</a:t>
                      </a:r>
                    </a:p>
                    <a:p>
                      <a:pPr marL="285750" indent="-285750">
                        <a:buFont typeface="Wingdings" panose="05000000000000000000" pitchFamily="2" charset="2"/>
                        <a:buChar char="Ø"/>
                      </a:pPr>
                      <a:r>
                        <a:rPr lang="en-IE" dirty="0">
                          <a:solidFill>
                            <a:schemeClr val="tx1"/>
                          </a:solidFill>
                        </a:rPr>
                        <a:t>EDA with Visualization</a:t>
                      </a:r>
                    </a:p>
                    <a:p>
                      <a:pPr marL="285750" indent="-285750">
                        <a:buFont typeface="Wingdings" panose="05000000000000000000" pitchFamily="2" charset="2"/>
                        <a:buChar char="Ø"/>
                      </a:pPr>
                      <a:r>
                        <a:rPr lang="en-IE" dirty="0">
                          <a:solidFill>
                            <a:schemeClr val="tx1"/>
                          </a:solidFill>
                        </a:rPr>
                        <a:t>EDA with SQL</a:t>
                      </a:r>
                    </a:p>
                    <a:p>
                      <a:pPr marL="285750" indent="-285750">
                        <a:buFont typeface="Wingdings" panose="05000000000000000000" pitchFamily="2" charset="2"/>
                        <a:buChar char="Ø"/>
                      </a:pPr>
                      <a:r>
                        <a:rPr lang="en-IE" dirty="0">
                          <a:solidFill>
                            <a:schemeClr val="tx1"/>
                          </a:solidFill>
                        </a:rPr>
                        <a:t>Interactive Maps</a:t>
                      </a:r>
                    </a:p>
                    <a:p>
                      <a:pPr marL="285750" indent="-285750">
                        <a:buFont typeface="Wingdings" panose="05000000000000000000" pitchFamily="2" charset="2"/>
                        <a:buChar char="Ø"/>
                      </a:pPr>
                      <a:r>
                        <a:rPr lang="en-IE" dirty="0" err="1">
                          <a:solidFill>
                            <a:schemeClr val="tx1"/>
                          </a:solidFill>
                        </a:rPr>
                        <a:t>Plotly</a:t>
                      </a:r>
                      <a:r>
                        <a:rPr lang="en-IE" dirty="0">
                          <a:solidFill>
                            <a:schemeClr val="tx1"/>
                          </a:solidFill>
                        </a:rPr>
                        <a:t> Dash Dashboard</a:t>
                      </a:r>
                    </a:p>
                    <a:p>
                      <a:pPr marL="285750" indent="-285750">
                        <a:buFont typeface="Wingdings" panose="05000000000000000000" pitchFamily="2" charset="2"/>
                        <a:buChar char="Ø"/>
                      </a:pPr>
                      <a:r>
                        <a:rPr lang="en-IE" dirty="0">
                          <a:solidFill>
                            <a:schemeClr val="tx1"/>
                          </a:solidFill>
                        </a:rPr>
                        <a:t>Predictive Analytics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solidFill>
                            <a:schemeClr val="tx1"/>
                          </a:solidFill>
                        </a:rPr>
                        <a:t>16</a:t>
                      </a:r>
                      <a:endParaRPr lang="en-I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90947818"/>
                  </a:ext>
                </a:extLst>
              </a:tr>
              <a:tr h="372178">
                <a:tc>
                  <a:txBody>
                    <a:bodyPr/>
                    <a:lstStyle/>
                    <a:p>
                      <a:r>
                        <a:rPr lang="en-US" dirty="0">
                          <a:solidFill>
                            <a:schemeClr val="tx1"/>
                          </a:solidFill>
                        </a:rPr>
                        <a:t>5</a:t>
                      </a:r>
                      <a:endParaRPr lang="en-I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indent="0">
                        <a:buFont typeface="Wingdings" panose="05000000000000000000" pitchFamily="2" charset="2"/>
                        <a:buNone/>
                      </a:pPr>
                      <a:r>
                        <a:rPr lang="en-US" dirty="0">
                          <a:solidFill>
                            <a:schemeClr val="tx1"/>
                          </a:solidFill>
                        </a:rPr>
                        <a:t>Conclusion</a:t>
                      </a:r>
                      <a:endParaRPr lang="en-I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solidFill>
                            <a:schemeClr val="tx1"/>
                          </a:solidFill>
                        </a:rPr>
                        <a:t>41</a:t>
                      </a:r>
                      <a:endParaRPr lang="en-I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34185245"/>
                  </a:ext>
                </a:extLst>
              </a:tr>
            </a:tbl>
          </a:graphicData>
        </a:graphic>
      </p:graphicFrame>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402437"/>
            <a:ext cx="7815849" cy="4623136"/>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200"/>
              </a:spcBef>
              <a:buNone/>
            </a:pPr>
            <a:r>
              <a:rPr lang="en-US" sz="2400" b="1" dirty="0">
                <a:solidFill>
                  <a:schemeClr val="accent3">
                    <a:lumMod val="25000"/>
                  </a:schemeClr>
                </a:solidFill>
                <a:latin typeface="Arial Black" panose="020B0A04020102020204" pitchFamily="34" charset="0"/>
              </a:rPr>
              <a:t>Summary of methodologies</a:t>
            </a:r>
          </a:p>
          <a:p>
            <a:pPr marL="0" indent="0">
              <a:lnSpc>
                <a:spcPct val="100000"/>
              </a:lnSpc>
              <a:spcBef>
                <a:spcPts val="200"/>
              </a:spcBef>
              <a:buNone/>
            </a:pPr>
            <a:r>
              <a:rPr lang="en-US" sz="1800" dirty="0">
                <a:solidFill>
                  <a:schemeClr val="accent3">
                    <a:lumMod val="25000"/>
                  </a:schemeClr>
                </a:solidFill>
                <a:latin typeface="+mn-lt"/>
              </a:rPr>
              <a:t>The objective of the research is to identify the factors for a successful rocket landing. To make this determination, the following methodologies were used:</a:t>
            </a:r>
          </a:p>
          <a:p>
            <a:pPr>
              <a:lnSpc>
                <a:spcPct val="100000"/>
              </a:lnSpc>
              <a:spcBef>
                <a:spcPts val="200"/>
              </a:spcBef>
              <a:buFont typeface="Arial" panose="020B0604020202020204" pitchFamily="34" charset="0"/>
              <a:buChar char="•"/>
            </a:pPr>
            <a:r>
              <a:rPr lang="en-US" sz="1800" dirty="0">
                <a:solidFill>
                  <a:schemeClr val="accent3">
                    <a:lumMod val="25000"/>
                  </a:schemeClr>
                </a:solidFill>
                <a:latin typeface="+mn-lt"/>
              </a:rPr>
              <a:t>Data gathering using SpaceX REST API and web scraping techniques</a:t>
            </a:r>
          </a:p>
          <a:p>
            <a:pPr>
              <a:lnSpc>
                <a:spcPct val="100000"/>
              </a:lnSpc>
              <a:spcBef>
                <a:spcPts val="200"/>
              </a:spcBef>
              <a:buFont typeface="Arial" panose="020B0604020202020204" pitchFamily="34" charset="0"/>
              <a:buChar char="•"/>
            </a:pPr>
            <a:r>
              <a:rPr lang="en-US" sz="1800" dirty="0">
                <a:solidFill>
                  <a:schemeClr val="accent3">
                    <a:lumMod val="25000"/>
                  </a:schemeClr>
                </a:solidFill>
                <a:latin typeface="+mn-lt"/>
              </a:rPr>
              <a:t>Data Wrangling to create success/fail outcome variable</a:t>
            </a:r>
          </a:p>
          <a:p>
            <a:pPr>
              <a:lnSpc>
                <a:spcPct val="100000"/>
              </a:lnSpc>
              <a:spcBef>
                <a:spcPts val="200"/>
              </a:spcBef>
              <a:buFont typeface="Arial" panose="020B0604020202020204" pitchFamily="34" charset="0"/>
              <a:buChar char="•"/>
            </a:pPr>
            <a:r>
              <a:rPr lang="en-US" sz="1800" dirty="0">
                <a:solidFill>
                  <a:schemeClr val="accent3">
                    <a:lumMod val="25000"/>
                  </a:schemeClr>
                </a:solidFill>
                <a:latin typeface="+mn-lt"/>
              </a:rPr>
              <a:t>Exploratory data analysis </a:t>
            </a:r>
          </a:p>
          <a:p>
            <a:pPr lvl="1">
              <a:lnSpc>
                <a:spcPct val="100000"/>
              </a:lnSpc>
              <a:spcBef>
                <a:spcPts val="200"/>
              </a:spcBef>
              <a:buFont typeface="Arial" panose="020B0604020202020204" pitchFamily="34" charset="0"/>
              <a:buChar char="•"/>
            </a:pPr>
            <a:r>
              <a:rPr lang="en-US" sz="1800" dirty="0">
                <a:solidFill>
                  <a:schemeClr val="accent3">
                    <a:lumMod val="25000"/>
                  </a:schemeClr>
                </a:solidFill>
                <a:latin typeface="+mn-lt"/>
              </a:rPr>
              <a:t>Using visualization for payload, launch site, flight number and yearly trend</a:t>
            </a:r>
          </a:p>
          <a:p>
            <a:pPr lvl="1">
              <a:lnSpc>
                <a:spcPct val="100000"/>
              </a:lnSpc>
              <a:spcBef>
                <a:spcPts val="200"/>
              </a:spcBef>
              <a:buFont typeface="Arial" panose="020B0604020202020204" pitchFamily="34" charset="0"/>
              <a:buChar char="•"/>
            </a:pPr>
            <a:r>
              <a:rPr lang="en-US" sz="1800" dirty="0">
                <a:solidFill>
                  <a:schemeClr val="accent3">
                    <a:lumMod val="25000"/>
                  </a:schemeClr>
                </a:solidFill>
                <a:latin typeface="+mn-lt"/>
              </a:rPr>
              <a:t>Using SQL total payload, payload range and outcomes</a:t>
            </a:r>
          </a:p>
          <a:p>
            <a:pPr>
              <a:lnSpc>
                <a:spcPct val="100000"/>
              </a:lnSpc>
              <a:spcBef>
                <a:spcPts val="200"/>
              </a:spcBef>
              <a:buFont typeface="Arial" panose="020B0604020202020204" pitchFamily="34" charset="0"/>
              <a:buChar char="•"/>
            </a:pPr>
            <a:r>
              <a:rPr lang="en-US" sz="1800" dirty="0">
                <a:solidFill>
                  <a:schemeClr val="accent3">
                    <a:lumMod val="25000"/>
                  </a:schemeClr>
                </a:solidFill>
                <a:latin typeface="+mn-lt"/>
              </a:rPr>
              <a:t>Data visualization of launch site success rates and proximity to geographical markers</a:t>
            </a:r>
          </a:p>
          <a:p>
            <a:pPr>
              <a:lnSpc>
                <a:spcPct val="100000"/>
              </a:lnSpc>
              <a:spcBef>
                <a:spcPts val="200"/>
              </a:spcBef>
              <a:buFont typeface="Arial" panose="020B0604020202020204" pitchFamily="34" charset="0"/>
              <a:buChar char="•"/>
            </a:pPr>
            <a:r>
              <a:rPr lang="en-US" sz="1800" dirty="0">
                <a:solidFill>
                  <a:schemeClr val="accent3">
                    <a:lumMod val="25000"/>
                  </a:schemeClr>
                </a:solidFill>
                <a:latin typeface="+mn-lt"/>
              </a:rPr>
              <a:t>Data visualization of the launch sites with the most success and successful payload ranges</a:t>
            </a:r>
          </a:p>
          <a:p>
            <a:pPr>
              <a:lnSpc>
                <a:spcPct val="100000"/>
              </a:lnSpc>
              <a:spcBef>
                <a:spcPts val="200"/>
              </a:spcBef>
              <a:buFont typeface="Arial" panose="020B0604020202020204" pitchFamily="34" charset="0"/>
              <a:buChar char="•"/>
            </a:pPr>
            <a:r>
              <a:rPr lang="en-US" sz="1800" dirty="0">
                <a:solidFill>
                  <a:schemeClr val="accent3">
                    <a:lumMod val="25000"/>
                  </a:schemeClr>
                </a:solidFill>
                <a:latin typeface="+mn-lt"/>
              </a:rPr>
              <a:t>Modeling data to predict landing outcomes using logistic regression, support vector machine(SVM), decision tree and K-nearest neighbor (KNN)</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402437"/>
            <a:ext cx="5773293" cy="4623136"/>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200"/>
              </a:spcBef>
              <a:buNone/>
            </a:pPr>
            <a:r>
              <a:rPr lang="en-US" sz="2400" b="1" dirty="0">
                <a:solidFill>
                  <a:schemeClr val="accent3">
                    <a:lumMod val="25000"/>
                  </a:schemeClr>
                </a:solidFill>
                <a:latin typeface="Arial Black" panose="020B0A04020102020204" pitchFamily="34" charset="0"/>
              </a:rPr>
              <a:t>Results</a:t>
            </a:r>
          </a:p>
          <a:p>
            <a:pPr marL="0" indent="0">
              <a:lnSpc>
                <a:spcPct val="100000"/>
              </a:lnSpc>
              <a:spcBef>
                <a:spcPts val="200"/>
              </a:spcBef>
              <a:buNone/>
            </a:pPr>
            <a:r>
              <a:rPr lang="en-US" sz="1800" b="1" i="1" dirty="0">
                <a:solidFill>
                  <a:schemeClr val="accent3">
                    <a:lumMod val="25000"/>
                  </a:schemeClr>
                </a:solidFill>
                <a:latin typeface="+mn-lt"/>
              </a:rPr>
              <a:t>Exploratory Data Analysis:</a:t>
            </a:r>
          </a:p>
          <a:p>
            <a:pPr>
              <a:lnSpc>
                <a:spcPct val="100000"/>
              </a:lnSpc>
              <a:spcBef>
                <a:spcPts val="200"/>
              </a:spcBef>
              <a:buFont typeface="Wingdings" panose="05000000000000000000" pitchFamily="2" charset="2"/>
              <a:buChar char="Ø"/>
            </a:pPr>
            <a:r>
              <a:rPr lang="en-US" sz="1800" dirty="0">
                <a:solidFill>
                  <a:schemeClr val="accent3">
                    <a:lumMod val="25000"/>
                  </a:schemeClr>
                </a:solidFill>
                <a:latin typeface="+mn-lt"/>
              </a:rPr>
              <a:t>Launch success has improved over time</a:t>
            </a:r>
          </a:p>
          <a:p>
            <a:pPr>
              <a:lnSpc>
                <a:spcPct val="100000"/>
              </a:lnSpc>
              <a:spcBef>
                <a:spcPts val="200"/>
              </a:spcBef>
              <a:buFont typeface="Wingdings" panose="05000000000000000000" pitchFamily="2" charset="2"/>
              <a:buChar char="Ø"/>
            </a:pPr>
            <a:r>
              <a:rPr lang="en-US" sz="1800" dirty="0">
                <a:solidFill>
                  <a:schemeClr val="accent3">
                    <a:lumMod val="25000"/>
                  </a:schemeClr>
                </a:solidFill>
                <a:latin typeface="+mn-lt"/>
              </a:rPr>
              <a:t>KSC LC-39A has the highest success rate among landing sites</a:t>
            </a:r>
          </a:p>
          <a:p>
            <a:pPr>
              <a:lnSpc>
                <a:spcPct val="100000"/>
              </a:lnSpc>
              <a:spcBef>
                <a:spcPts val="200"/>
              </a:spcBef>
              <a:buFont typeface="Wingdings" panose="05000000000000000000" pitchFamily="2" charset="2"/>
              <a:buChar char="Ø"/>
            </a:pPr>
            <a:r>
              <a:rPr lang="en-US" sz="1800" dirty="0">
                <a:solidFill>
                  <a:schemeClr val="accent3">
                    <a:lumMod val="25000"/>
                  </a:schemeClr>
                </a:solidFill>
                <a:latin typeface="+mn-lt"/>
              </a:rPr>
              <a:t>Orbits ES_L1, GEO, HEO and SSO have a 100% Success rate</a:t>
            </a:r>
          </a:p>
          <a:p>
            <a:pPr>
              <a:lnSpc>
                <a:spcPct val="100000"/>
              </a:lnSpc>
              <a:spcBef>
                <a:spcPts val="200"/>
              </a:spcBef>
              <a:buFont typeface="Wingdings" panose="05000000000000000000" pitchFamily="2" charset="2"/>
              <a:buChar char="Ø"/>
            </a:pPr>
            <a:endParaRPr lang="en-US" sz="1800" dirty="0">
              <a:solidFill>
                <a:schemeClr val="accent3">
                  <a:lumMod val="25000"/>
                </a:schemeClr>
              </a:solidFill>
              <a:latin typeface="+mn-lt"/>
            </a:endParaRPr>
          </a:p>
          <a:p>
            <a:pPr marL="0" indent="0">
              <a:lnSpc>
                <a:spcPct val="100000"/>
              </a:lnSpc>
              <a:spcBef>
                <a:spcPts val="200"/>
              </a:spcBef>
              <a:buNone/>
            </a:pPr>
            <a:r>
              <a:rPr lang="en-US" sz="1800" b="1" i="1" dirty="0">
                <a:solidFill>
                  <a:schemeClr val="accent3">
                    <a:lumMod val="25000"/>
                  </a:schemeClr>
                </a:solidFill>
                <a:latin typeface="+mn-lt"/>
              </a:rPr>
              <a:t>Visualization/Analytics:</a:t>
            </a:r>
          </a:p>
          <a:p>
            <a:pPr>
              <a:lnSpc>
                <a:spcPct val="100000"/>
              </a:lnSpc>
              <a:spcBef>
                <a:spcPts val="200"/>
              </a:spcBef>
              <a:buFont typeface="Wingdings" panose="05000000000000000000" pitchFamily="2" charset="2"/>
              <a:buChar char="Ø"/>
            </a:pPr>
            <a:r>
              <a:rPr lang="en-US" sz="1800" dirty="0">
                <a:solidFill>
                  <a:schemeClr val="accent3">
                    <a:lumMod val="25000"/>
                  </a:schemeClr>
                </a:solidFill>
                <a:latin typeface="+mn-lt"/>
              </a:rPr>
              <a:t>All the launch sites are situated in proximity to the coast, with the majority being situated near the equator</a:t>
            </a:r>
          </a:p>
          <a:p>
            <a:pPr marL="0" indent="0">
              <a:lnSpc>
                <a:spcPct val="100000"/>
              </a:lnSpc>
              <a:spcBef>
                <a:spcPts val="200"/>
              </a:spcBef>
              <a:buNone/>
            </a:pPr>
            <a:endParaRPr lang="en-US" sz="1800" dirty="0">
              <a:solidFill>
                <a:schemeClr val="accent3">
                  <a:lumMod val="25000"/>
                </a:schemeClr>
              </a:solidFill>
              <a:latin typeface="+mn-lt"/>
            </a:endParaRPr>
          </a:p>
          <a:p>
            <a:pPr marL="0" indent="0">
              <a:lnSpc>
                <a:spcPct val="100000"/>
              </a:lnSpc>
              <a:spcBef>
                <a:spcPts val="200"/>
              </a:spcBef>
              <a:buNone/>
            </a:pPr>
            <a:r>
              <a:rPr lang="en-US" sz="1800" b="1" i="1" dirty="0">
                <a:solidFill>
                  <a:schemeClr val="accent3">
                    <a:lumMod val="25000"/>
                  </a:schemeClr>
                </a:solidFill>
                <a:latin typeface="+mn-lt"/>
              </a:rPr>
              <a:t>Predictive Analytics</a:t>
            </a:r>
          </a:p>
          <a:p>
            <a:pPr>
              <a:lnSpc>
                <a:spcPct val="100000"/>
              </a:lnSpc>
              <a:spcBef>
                <a:spcPts val="200"/>
              </a:spcBef>
              <a:buFont typeface="Wingdings" panose="05000000000000000000" pitchFamily="2" charset="2"/>
              <a:buChar char="Ø"/>
            </a:pPr>
            <a:r>
              <a:rPr lang="en-US" sz="1800" dirty="0">
                <a:solidFill>
                  <a:schemeClr val="accent3">
                    <a:lumMod val="25000"/>
                  </a:schemeClr>
                </a:solidFill>
                <a:latin typeface="+mn-lt"/>
              </a:rPr>
              <a:t>The accuracy of all the models were similar with the decision tree being slightly more accurate</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15185565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389414"/>
            <a:ext cx="7555911" cy="524889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400" dirty="0">
                <a:solidFill>
                  <a:schemeClr val="accent3">
                    <a:lumMod val="25000"/>
                  </a:schemeClr>
                </a:solidFill>
                <a:latin typeface="Arial Black" panose="020B0A04020102020204" pitchFamily="34" charset="0"/>
              </a:rPr>
              <a:t>Project</a:t>
            </a:r>
          </a:p>
          <a:p>
            <a:pPr marL="0" indent="0">
              <a:spcBef>
                <a:spcPts val="1400"/>
              </a:spcBef>
              <a:buNone/>
            </a:pPr>
            <a:r>
              <a:rPr lang="en-US" sz="1800" dirty="0">
                <a:solidFill>
                  <a:schemeClr val="tx1"/>
                </a:solidFill>
                <a:latin typeface="+mn-lt"/>
              </a:rPr>
              <a:t>SpaceX, a pioneering leader in the aerospace industry, is dedicated to making space travel affordable for all. Their impressive achievements include launching spacecraft to the International Space Station, deploying a satellite constellation to provide global internet access, and conducting manned space missions. One key to SpaceX's success is the relatively low cost of their rocket launches, priced at $62 million per launch, thanks to their innovative reuse of the Falcon 9 rocket's first stage. In contrast, other providers, unable to reuse their first stages, incur costs upwards of $165 million per launch. By predicting whether the first stage can be successfully landed and reused, we can accurately estimate the launch costs. To achieve this, we will utilize publicly available data and machine learning models to forecast the reusability of the first stage for SpaceX and other competing companies.</a:t>
            </a:r>
          </a:p>
          <a:p>
            <a:pPr marL="0" indent="0">
              <a:spcBef>
                <a:spcPts val="1400"/>
              </a:spcBef>
              <a:buNone/>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6</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9" y="1389414"/>
            <a:ext cx="5877532" cy="524889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400" dirty="0">
                <a:solidFill>
                  <a:schemeClr val="accent3">
                    <a:lumMod val="25000"/>
                  </a:schemeClr>
                </a:solidFill>
                <a:latin typeface="Arial Black" panose="020B0A04020102020204" pitchFamily="34" charset="0"/>
              </a:rPr>
              <a:t>Objectives</a:t>
            </a:r>
          </a:p>
          <a:p>
            <a:pPr>
              <a:spcBef>
                <a:spcPts val="1400"/>
              </a:spcBef>
              <a:buFont typeface="Wingdings" panose="05000000000000000000" pitchFamily="2" charset="2"/>
              <a:buChar char="Ø"/>
            </a:pPr>
            <a:r>
              <a:rPr lang="en-US" sz="2200" dirty="0">
                <a:solidFill>
                  <a:schemeClr val="accent3">
                    <a:lumMod val="25000"/>
                  </a:schemeClr>
                </a:solidFill>
                <a:latin typeface="Abadi" panose="020B0604020104020204" pitchFamily="34" charset="0"/>
              </a:rPr>
              <a:t>Relation between the successful landing of the first stage and factors like payload mass, location of launch site, number of flights and orbits</a:t>
            </a:r>
          </a:p>
          <a:p>
            <a:pPr>
              <a:spcBef>
                <a:spcPts val="1400"/>
              </a:spcBef>
              <a:buFont typeface="Wingdings" panose="05000000000000000000" pitchFamily="2" charset="2"/>
              <a:buChar char="Ø"/>
            </a:pPr>
            <a:r>
              <a:rPr lang="en-US" sz="2200" dirty="0">
                <a:solidFill>
                  <a:schemeClr val="accent3">
                    <a:lumMod val="25000"/>
                  </a:schemeClr>
                </a:solidFill>
                <a:latin typeface="Abadi" panose="020B0604020104020204" pitchFamily="34" charset="0"/>
              </a:rPr>
              <a:t>Rate of successful landings over time</a:t>
            </a:r>
          </a:p>
          <a:p>
            <a:pPr>
              <a:spcBef>
                <a:spcPts val="1400"/>
              </a:spcBef>
              <a:buFont typeface="Wingdings" panose="05000000000000000000" pitchFamily="2" charset="2"/>
              <a:buChar char="Ø"/>
            </a:pPr>
            <a:r>
              <a:rPr lang="en-US" sz="2200" dirty="0">
                <a:solidFill>
                  <a:schemeClr val="accent3">
                    <a:lumMod val="25000"/>
                  </a:schemeClr>
                </a:solidFill>
                <a:latin typeface="Abadi" panose="020B0604020104020204" pitchFamily="34" charset="0"/>
              </a:rPr>
              <a:t>Find out the best model to predict successful landing</a:t>
            </a:r>
          </a:p>
        </p:txBody>
      </p:sp>
    </p:spTree>
    <p:extLst>
      <p:ext uri="{BB962C8B-B14F-4D97-AF65-F5344CB8AC3E}">
        <p14:creationId xmlns:p14="http://schemas.microsoft.com/office/powerpoint/2010/main" val="2588417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7</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7732721" cy="5211877"/>
          </a:xfrm>
          <a:prstGeom prst="rect">
            <a:avLst/>
          </a:prstGeom>
        </p:spPr>
        <p:txBody>
          <a:bodyPr lIns="91440" tIns="45720" rIns="91440" bIns="45720" anchor="t">
            <a:normAutofit fontScale="3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600"/>
              </a:spcBef>
              <a:buNone/>
            </a:pPr>
            <a:r>
              <a:rPr lang="en-US" sz="7400" dirty="0">
                <a:solidFill>
                  <a:schemeClr val="tx1"/>
                </a:solidFill>
                <a:latin typeface="Arial Black" panose="020B0A04020102020204" pitchFamily="34" charset="0"/>
              </a:rPr>
              <a:t>Executive Summary</a:t>
            </a:r>
          </a:p>
          <a:p>
            <a:pPr>
              <a:lnSpc>
                <a:spcPct val="120000"/>
              </a:lnSpc>
              <a:spcBef>
                <a:spcPts val="600"/>
              </a:spcBef>
            </a:pPr>
            <a:r>
              <a:rPr lang="en-US" sz="7200" dirty="0">
                <a:solidFill>
                  <a:schemeClr val="tx1"/>
                </a:solidFill>
                <a:latin typeface="Abadi"/>
              </a:rPr>
              <a:t>Data collection methodology:</a:t>
            </a:r>
          </a:p>
          <a:p>
            <a:pPr lvl="1">
              <a:lnSpc>
                <a:spcPct val="120000"/>
              </a:lnSpc>
              <a:spcBef>
                <a:spcPts val="600"/>
              </a:spcBef>
            </a:pPr>
            <a:r>
              <a:rPr lang="en-US" sz="7200" dirty="0">
                <a:solidFill>
                  <a:schemeClr val="tx1"/>
                </a:solidFill>
                <a:latin typeface="Abadi"/>
              </a:rPr>
              <a:t>SpaceX REST API</a:t>
            </a:r>
          </a:p>
          <a:p>
            <a:pPr lvl="1">
              <a:lnSpc>
                <a:spcPct val="120000"/>
              </a:lnSpc>
              <a:spcBef>
                <a:spcPts val="600"/>
              </a:spcBef>
            </a:pPr>
            <a:r>
              <a:rPr lang="en-US" sz="7200" dirty="0">
                <a:solidFill>
                  <a:schemeClr val="tx1"/>
                </a:solidFill>
                <a:latin typeface="Abadi"/>
              </a:rPr>
              <a:t>Web scraping</a:t>
            </a:r>
          </a:p>
          <a:p>
            <a:pPr>
              <a:lnSpc>
                <a:spcPct val="120000"/>
              </a:lnSpc>
              <a:spcBef>
                <a:spcPts val="600"/>
              </a:spcBef>
            </a:pPr>
            <a:r>
              <a:rPr lang="en-US" sz="7200" dirty="0">
                <a:solidFill>
                  <a:schemeClr val="tx1"/>
                </a:solidFill>
                <a:latin typeface="Abadi"/>
              </a:rPr>
              <a:t>Data wrangling</a:t>
            </a:r>
          </a:p>
          <a:p>
            <a:pPr lvl="1">
              <a:lnSpc>
                <a:spcPct val="120000"/>
              </a:lnSpc>
              <a:spcBef>
                <a:spcPts val="600"/>
              </a:spcBef>
            </a:pPr>
            <a:r>
              <a:rPr lang="en-US" sz="7200" dirty="0">
                <a:solidFill>
                  <a:schemeClr val="tx1"/>
                </a:solidFill>
                <a:latin typeface="Abadi"/>
              </a:rPr>
              <a:t>Filtered Data</a:t>
            </a:r>
          </a:p>
          <a:p>
            <a:pPr lvl="1">
              <a:lnSpc>
                <a:spcPct val="120000"/>
              </a:lnSpc>
              <a:spcBef>
                <a:spcPts val="600"/>
              </a:spcBef>
            </a:pPr>
            <a:r>
              <a:rPr lang="en-US" sz="7200" dirty="0">
                <a:solidFill>
                  <a:schemeClr val="tx1"/>
                </a:solidFill>
                <a:latin typeface="Abadi"/>
              </a:rPr>
              <a:t>Handled Missing values</a:t>
            </a:r>
          </a:p>
          <a:p>
            <a:pPr lvl="1">
              <a:lnSpc>
                <a:spcPct val="120000"/>
              </a:lnSpc>
              <a:spcBef>
                <a:spcPts val="600"/>
              </a:spcBef>
            </a:pPr>
            <a:r>
              <a:rPr lang="en-US" sz="7200" dirty="0">
                <a:solidFill>
                  <a:schemeClr val="tx1"/>
                </a:solidFill>
                <a:latin typeface="Abadi"/>
              </a:rPr>
              <a:t>Applied one hot encoding</a:t>
            </a:r>
          </a:p>
          <a:p>
            <a:pPr>
              <a:lnSpc>
                <a:spcPct val="120000"/>
              </a:lnSpc>
              <a:spcBef>
                <a:spcPts val="600"/>
              </a:spcBef>
            </a:pPr>
            <a:r>
              <a:rPr lang="en-US" sz="7200" dirty="0">
                <a:solidFill>
                  <a:schemeClr val="tx1"/>
                </a:solidFill>
                <a:latin typeface="Abadi"/>
              </a:rPr>
              <a:t>Exploratory data analysis (EDA) using visualization and SQL</a:t>
            </a:r>
          </a:p>
          <a:p>
            <a:pPr>
              <a:lnSpc>
                <a:spcPct val="120000"/>
              </a:lnSpc>
              <a:spcBef>
                <a:spcPts val="600"/>
              </a:spcBef>
            </a:pPr>
            <a:r>
              <a:rPr lang="en-US" sz="7200" dirty="0">
                <a:solidFill>
                  <a:schemeClr val="tx1"/>
                </a:solidFill>
                <a:latin typeface="Abadi"/>
              </a:rPr>
              <a:t>Interactive visual analytics using Folium and </a:t>
            </a:r>
            <a:r>
              <a:rPr lang="en-US" sz="7200" dirty="0" err="1">
                <a:solidFill>
                  <a:schemeClr val="tx1"/>
                </a:solidFill>
                <a:latin typeface="Abadi"/>
              </a:rPr>
              <a:t>Plotly</a:t>
            </a:r>
            <a:r>
              <a:rPr lang="en-US" sz="7200" dirty="0">
                <a:solidFill>
                  <a:schemeClr val="tx1"/>
                </a:solidFill>
                <a:latin typeface="Abadi"/>
              </a:rPr>
              <a:t> Dash</a:t>
            </a:r>
          </a:p>
          <a:p>
            <a:pPr>
              <a:lnSpc>
                <a:spcPct val="120000"/>
              </a:lnSpc>
              <a:spcBef>
                <a:spcPts val="600"/>
              </a:spcBef>
            </a:pPr>
            <a:r>
              <a:rPr lang="en-US" sz="7200" dirty="0">
                <a:solidFill>
                  <a:schemeClr val="tx1"/>
                </a:solidFill>
                <a:latin typeface="Abadi"/>
              </a:rPr>
              <a:t>Predictive analysis using classification models</a:t>
            </a:r>
            <a:endParaRPr lang="en-US" sz="8800" dirty="0">
              <a:solidFill>
                <a:schemeClr val="tx1"/>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306</TotalTime>
  <Words>1837</Words>
  <Application>Microsoft Office PowerPoint</Application>
  <PresentationFormat>Widescreen</PresentationFormat>
  <Paragraphs>278</Paragraphs>
  <Slides>49</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49</vt:i4>
      </vt:variant>
    </vt:vector>
  </HeadingPairs>
  <TitlesOfParts>
    <vt:vector size="56" baseType="lpstr">
      <vt:lpstr>Abadi</vt:lpstr>
      <vt:lpstr>Arial</vt:lpstr>
      <vt:lpstr>Arial Black</vt:lpstr>
      <vt:lpstr>Calibri</vt:lpstr>
      <vt:lpstr>IBM Plex Mono SemiBold</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Eshwanth DK</cp:lastModifiedBy>
  <cp:revision>208</cp:revision>
  <dcterms:created xsi:type="dcterms:W3CDTF">2021-04-29T18:58:34Z</dcterms:created>
  <dcterms:modified xsi:type="dcterms:W3CDTF">2024-07-09T20:09:40Z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